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8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71" d="100"/>
          <a:sy n="71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2010-3-25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2010-3-25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2010-3-25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2010-3-25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2010-3-25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2010-3-25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2010-3-25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2010-3-25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2010-3-25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2010-3-25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2010-3-25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2010-3-25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142984"/>
            <a:ext cx="8929718" cy="4357717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The Elements of Statistical Learning</a:t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Chapter 5: Basis Expansion and Regularization</a:t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唐明宇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Cubic </a:t>
            </a:r>
            <a:r>
              <a:rPr lang="en-US" altLang="zh-CN" dirty="0" err="1" smtClean="0"/>
              <a:t>spline</a:t>
            </a:r>
            <a:r>
              <a:rPr lang="zh-CN" altLang="en-US" dirty="0" smtClean="0"/>
              <a:t>（三次样条）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基函数：</a:t>
            </a:r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099" y="3071810"/>
            <a:ext cx="6682201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28662" y="4714884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6</a:t>
            </a:r>
            <a:r>
              <a:rPr lang="zh-CN" altLang="en-US" dirty="0" smtClean="0"/>
              <a:t>维线性空间</a:t>
            </a:r>
            <a:r>
              <a:rPr lang="zh-CN" altLang="en-US" dirty="0" smtClean="0">
                <a:sym typeface="Wingdings" pitchFamily="2" charset="2"/>
              </a:rPr>
              <a:t>： </a:t>
            </a:r>
            <a:endParaRPr lang="en-US" altLang="zh-CN" dirty="0" smtClean="0">
              <a:sym typeface="Wingdings" pitchFamily="2" charset="2"/>
            </a:endParaRPr>
          </a:p>
          <a:p>
            <a:r>
              <a:rPr lang="zh-CN" altLang="en-US" dirty="0" smtClean="0">
                <a:sym typeface="Wingdings" pitchFamily="2" charset="2"/>
              </a:rPr>
              <a:t>（</a:t>
            </a:r>
            <a:r>
              <a:rPr lang="en-US" altLang="zh-CN" dirty="0" smtClean="0">
                <a:sym typeface="Wingdings" pitchFamily="2" charset="2"/>
              </a:rPr>
              <a:t>3 regions</a:t>
            </a:r>
            <a:r>
              <a:rPr lang="zh-CN" altLang="en-US" dirty="0" smtClean="0">
                <a:sym typeface="Wingdings" pitchFamily="2" charset="2"/>
              </a:rPr>
              <a:t>）</a:t>
            </a:r>
            <a:r>
              <a:rPr lang="en-US" altLang="zh-CN" dirty="0" smtClean="0">
                <a:sym typeface="Wingdings" pitchFamily="2" charset="2"/>
              </a:rPr>
              <a:t>*</a:t>
            </a:r>
            <a:r>
              <a:rPr lang="zh-CN" altLang="en-US" dirty="0" smtClean="0">
                <a:sym typeface="Wingdings" pitchFamily="2" charset="2"/>
              </a:rPr>
              <a:t>（</a:t>
            </a:r>
            <a:r>
              <a:rPr lang="en-US" altLang="zh-CN" dirty="0" smtClean="0">
                <a:sym typeface="Wingdings" pitchFamily="2" charset="2"/>
              </a:rPr>
              <a:t>4 parameters per region</a:t>
            </a:r>
            <a:r>
              <a:rPr lang="zh-CN" altLang="en-US" dirty="0" smtClean="0">
                <a:sym typeface="Wingdings" pitchFamily="2" charset="2"/>
              </a:rPr>
              <a:t>）</a:t>
            </a:r>
            <a:r>
              <a:rPr lang="en-US" altLang="zh-CN" dirty="0" smtClean="0">
                <a:sym typeface="Wingdings" pitchFamily="2" charset="2"/>
              </a:rPr>
              <a:t>- (2 knots)*(3 constraints per knot)</a:t>
            </a: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An order-M </a:t>
            </a:r>
            <a:r>
              <a:rPr lang="en-US" altLang="zh-CN" dirty="0" err="1" smtClean="0"/>
              <a:t>spline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M</a:t>
            </a:r>
            <a:r>
              <a:rPr lang="zh-CN" altLang="en-US" dirty="0" smtClean="0"/>
              <a:t>次分段多项式，并具有</a:t>
            </a:r>
            <a:r>
              <a:rPr lang="en-US" altLang="zh-CN" dirty="0" smtClean="0"/>
              <a:t>M-2</a:t>
            </a:r>
            <a:r>
              <a:rPr lang="zh-CN" altLang="en-US" dirty="0" smtClean="0"/>
              <a:t>阶连续导数。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基函数：</a:t>
            </a:r>
            <a:endParaRPr lang="zh-CN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071942"/>
            <a:ext cx="771530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Natural Cubic </a:t>
            </a:r>
            <a:r>
              <a:rPr lang="en-US" altLang="zh-CN" dirty="0" err="1" smtClean="0"/>
              <a:t>Spline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多项式拟合，样条在边界处风险大</a:t>
            </a:r>
            <a:endParaRPr lang="en-US" altLang="zh-CN" dirty="0" smtClean="0"/>
          </a:p>
          <a:p>
            <a:r>
              <a:rPr lang="zh-CN" altLang="en-US" dirty="0" smtClean="0"/>
              <a:t>自然样条假定在边界扭结外函数是线性的</a:t>
            </a:r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166"/>
            <a:ext cx="8069023" cy="5806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85794"/>
            <a:ext cx="8316451" cy="475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Natural cubic </a:t>
            </a:r>
            <a:r>
              <a:rPr lang="en-US" altLang="zh-CN" dirty="0" err="1" smtClean="0"/>
              <a:t>spline</a:t>
            </a:r>
            <a:r>
              <a:rPr lang="en-US" altLang="zh-CN" dirty="0" smtClean="0"/>
              <a:t> </a:t>
            </a:r>
            <a:r>
              <a:rPr lang="zh-CN" altLang="en-US" dirty="0" smtClean="0"/>
              <a:t>少了四个</a:t>
            </a:r>
            <a:r>
              <a:rPr lang="zh-CN" altLang="en-US" dirty="0" smtClean="0"/>
              <a:t>自由度</a:t>
            </a:r>
            <a:r>
              <a:rPr lang="en-US" altLang="zh-CN" dirty="0" smtClean="0"/>
              <a:t>(</a:t>
            </a:r>
            <a:r>
              <a:rPr lang="zh-CN" altLang="en-US" dirty="0" smtClean="0"/>
              <a:t>差值问题</a:t>
            </a:r>
            <a:r>
              <a:rPr lang="en-US" altLang="zh-CN" dirty="0" smtClean="0"/>
              <a:t>)</a:t>
            </a:r>
            <a:endParaRPr lang="en-US" altLang="zh-CN" dirty="0" smtClean="0"/>
          </a:p>
          <a:p>
            <a:r>
              <a:rPr lang="zh-CN" altLang="en-US" dirty="0" smtClean="0"/>
              <a:t>有</a:t>
            </a:r>
            <a:r>
              <a:rPr lang="en-US" altLang="zh-CN" dirty="0" smtClean="0"/>
              <a:t>K</a:t>
            </a:r>
            <a:r>
              <a:rPr lang="zh-CN" altLang="en-US" dirty="0" smtClean="0"/>
              <a:t>个</a:t>
            </a:r>
            <a:r>
              <a:rPr lang="en-US" altLang="zh-CN" dirty="0" smtClean="0"/>
              <a:t>knots</a:t>
            </a:r>
            <a:r>
              <a:rPr lang="zh-CN" altLang="en-US" dirty="0" smtClean="0"/>
              <a:t>的</a:t>
            </a:r>
            <a:r>
              <a:rPr lang="en-US" altLang="zh-CN" dirty="0" smtClean="0"/>
              <a:t>natural cubic </a:t>
            </a:r>
            <a:r>
              <a:rPr lang="en-US" altLang="zh-CN" dirty="0" err="1" smtClean="0"/>
              <a:t>spline</a:t>
            </a:r>
            <a:r>
              <a:rPr lang="zh-CN" altLang="en-US" dirty="0" smtClean="0"/>
              <a:t>有</a:t>
            </a:r>
            <a:r>
              <a:rPr lang="en-US" altLang="zh-CN" dirty="0" smtClean="0"/>
              <a:t>K</a:t>
            </a:r>
            <a:r>
              <a:rPr lang="zh-CN" altLang="en-US" dirty="0" smtClean="0"/>
              <a:t>个基函数：</a:t>
            </a:r>
            <a:endParaRPr lang="zh-CN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929066"/>
            <a:ext cx="733478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4929198"/>
            <a:ext cx="6286544" cy="911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Smoothing </a:t>
            </a:r>
            <a:r>
              <a:rPr lang="en-US" altLang="zh-CN" dirty="0" err="1" smtClean="0"/>
              <a:t>Splines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使用最大扭结集，避免了扭结选择问题</a:t>
            </a:r>
            <a:endParaRPr lang="zh-CN" alt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571876"/>
            <a:ext cx="5000661" cy="439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14348" y="4357694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两种特殊情况：</a:t>
            </a:r>
            <a:endParaRPr lang="en-US" altLang="zh-CN" dirty="0" smtClean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929198"/>
            <a:ext cx="771530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2285992"/>
            <a:ext cx="7971908" cy="1314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Smoothing </a:t>
            </a:r>
            <a:r>
              <a:rPr lang="en-US" altLang="zh-CN" dirty="0" err="1" smtClean="0"/>
              <a:t>Splines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Definition:</a:t>
            </a:r>
          </a:p>
          <a:p>
            <a:pPr>
              <a:buNone/>
            </a:pPr>
            <a:r>
              <a:rPr lang="en-US" altLang="zh-CN" dirty="0" smtClean="0"/>
              <a:t>	Let (</a:t>
            </a:r>
            <a:r>
              <a:rPr lang="en-US" altLang="zh-CN" dirty="0" err="1" smtClean="0"/>
              <a:t>Xi,Yi</a:t>
            </a:r>
            <a:r>
              <a:rPr lang="en-US" altLang="zh-CN" dirty="0" smtClean="0"/>
              <a:t>),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=1,…,N, be a sequence of observations, modeled by the relation </a:t>
            </a:r>
            <a:r>
              <a:rPr lang="en-US" altLang="zh-CN" dirty="0" err="1" smtClean="0"/>
              <a:t>Eyi</a:t>
            </a:r>
            <a:r>
              <a:rPr lang="en-US" altLang="zh-CN" dirty="0" smtClean="0"/>
              <a:t>=u(Xi). The smoothing </a:t>
            </a:r>
            <a:r>
              <a:rPr lang="en-US" altLang="zh-CN" dirty="0" err="1" smtClean="0"/>
              <a:t>spline</a:t>
            </a:r>
            <a:r>
              <a:rPr lang="en-US" altLang="zh-CN" dirty="0" smtClean="0"/>
              <a:t> estimate      of the function u is defined to be the </a:t>
            </a:r>
            <a:r>
              <a:rPr lang="en-US" altLang="zh-CN" dirty="0" err="1" smtClean="0"/>
              <a:t>minimizer</a:t>
            </a:r>
            <a:r>
              <a:rPr lang="en-US" altLang="zh-CN" dirty="0" smtClean="0"/>
              <a:t> of </a:t>
            </a:r>
            <a:endParaRPr lang="zh-CN" alt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4214818"/>
            <a:ext cx="3571900" cy="752121"/>
          </a:xfrm>
          <a:prstGeom prst="rect">
            <a:avLst/>
          </a:prstGeom>
          <a:noFill/>
        </p:spPr>
      </p:pic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1047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3071810"/>
            <a:ext cx="285752" cy="666755"/>
          </a:xfrm>
          <a:prstGeom prst="rect">
            <a:avLst/>
          </a:prstGeom>
          <a:noFill/>
        </p:spPr>
      </p:pic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(5.9)</a:t>
            </a:r>
            <a:r>
              <a:rPr lang="zh-CN" altLang="en-US" dirty="0" smtClean="0"/>
              <a:t>的</a:t>
            </a:r>
            <a:r>
              <a:rPr lang="zh-CN" altLang="en-US" dirty="0" smtClean="0"/>
              <a:t>解是：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an explicit, finite-dimensional, unique </a:t>
            </a:r>
            <a:r>
              <a:rPr lang="en-US" altLang="zh-CN" dirty="0" err="1" smtClean="0"/>
              <a:t>minimizer</a:t>
            </a:r>
            <a:r>
              <a:rPr lang="en-US" altLang="zh-CN" dirty="0" smtClean="0"/>
              <a:t> which is a natural cubic </a:t>
            </a:r>
            <a:r>
              <a:rPr lang="en-US" altLang="zh-CN" dirty="0" err="1" smtClean="0"/>
              <a:t>spline</a:t>
            </a:r>
            <a:r>
              <a:rPr lang="en-US" altLang="zh-CN" dirty="0" smtClean="0"/>
              <a:t> with the knots at the unique values of Xi,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=1,…,N</a:t>
            </a:r>
          </a:p>
          <a:p>
            <a:pPr>
              <a:buNone/>
            </a:pPr>
            <a:endParaRPr lang="zh-CN" alt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643446"/>
            <a:ext cx="2928958" cy="1104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(5.9)</a:t>
            </a:r>
            <a:r>
              <a:rPr lang="zh-CN" altLang="en-US" dirty="0" smtClean="0"/>
              <a:t>可以规约为：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	</a:t>
            </a:r>
            <a:endParaRPr lang="zh-CN" alt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285992"/>
            <a:ext cx="508273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2857496"/>
            <a:ext cx="7715304" cy="424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3714752"/>
            <a:ext cx="3895251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286380" y="3714752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岭回归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28662" y="485776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所以，拟合的光滑样条是：</a:t>
            </a:r>
            <a:endParaRPr lang="zh-CN" altLang="en-US" dirty="0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19" y="4714884"/>
            <a:ext cx="3115229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本章的核心思想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57428"/>
          </a:xfrm>
        </p:spPr>
        <p:txBody>
          <a:bodyPr/>
          <a:lstStyle/>
          <a:p>
            <a:r>
              <a:rPr lang="en-US" altLang="zh-CN" dirty="0" smtClean="0"/>
              <a:t>Core Idea: </a:t>
            </a:r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用附加的变量（</a:t>
            </a:r>
            <a:r>
              <a:rPr lang="en-US" altLang="zh-CN" dirty="0" smtClean="0"/>
              <a:t>X</a:t>
            </a:r>
            <a:r>
              <a:rPr lang="zh-CN" altLang="en-US" dirty="0" smtClean="0"/>
              <a:t>的变换）替换输入向量</a:t>
            </a:r>
            <a:r>
              <a:rPr lang="en-US" altLang="zh-CN" dirty="0" smtClean="0"/>
              <a:t>X</a:t>
            </a:r>
            <a:r>
              <a:rPr lang="zh-CN" altLang="en-US" dirty="0" smtClean="0"/>
              <a:t>，在新的导出的输入特征空间上使用线性模型。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5143512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模型优点：在新变量上是线性的，拟合过程和以前一样。</a:t>
            </a:r>
            <a:endParaRPr lang="zh-CN" alt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1" y="3786190"/>
            <a:ext cx="6143669" cy="785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214290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Smoothing matrix</a:t>
            </a:r>
          </a:p>
          <a:p>
            <a:pPr>
              <a:buNone/>
            </a:pPr>
            <a:endParaRPr lang="zh-CN" alt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000108"/>
            <a:ext cx="4357718" cy="1000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14348" y="2571744"/>
            <a:ext cx="71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性质：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对称，半正定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秩为</a:t>
            </a:r>
            <a:r>
              <a:rPr lang="en-US" altLang="zh-CN" sz="2400" b="1" dirty="0" smtClean="0"/>
              <a:t>N</a:t>
            </a:r>
            <a:endParaRPr lang="zh-CN" altLang="en-US" sz="24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Effective degrees of freedom</a:t>
            </a:r>
          </a:p>
          <a:p>
            <a:pPr>
              <a:buNone/>
            </a:pPr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357430"/>
            <a:ext cx="2087833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5.5 Smoothing Parameters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                        </a:t>
            </a:r>
            <a:r>
              <a:rPr lang="zh-CN" altLang="en-US" dirty="0" smtClean="0"/>
              <a:t>关于</a:t>
            </a:r>
            <a:r>
              <a:rPr lang="el-GR" altLang="zh-CN" dirty="0" smtClean="0"/>
              <a:t>λ</a:t>
            </a:r>
            <a:r>
              <a:rPr lang="zh-CN" altLang="en-US" dirty="0" smtClean="0"/>
              <a:t>单调，可以通过固定</a:t>
            </a:r>
            <a:r>
              <a:rPr lang="en-US" altLang="zh-CN" dirty="0" err="1" smtClean="0"/>
              <a:t>df</a:t>
            </a:r>
            <a:r>
              <a:rPr lang="zh-CN" altLang="en-US" dirty="0" smtClean="0"/>
              <a:t>来确定</a:t>
            </a:r>
            <a:r>
              <a:rPr lang="el-GR" altLang="zh-CN" dirty="0" smtClean="0"/>
              <a:t>λ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714488"/>
            <a:ext cx="2087833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Bias-Variance Tradeoff</a:t>
            </a:r>
            <a:endParaRPr lang="zh-CN" altLang="en-US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428868"/>
            <a:ext cx="414340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857628"/>
            <a:ext cx="375807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14348" y="1571612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例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8501122" cy="6390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85926"/>
            <a:ext cx="6811901" cy="16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3" y="3714752"/>
            <a:ext cx="4929813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42910" y="500042"/>
            <a:ext cx="7358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 smtClean="0"/>
              <a:t>EPE</a:t>
            </a:r>
            <a:r>
              <a:rPr lang="zh-CN" altLang="en-US" sz="4400" dirty="0" smtClean="0"/>
              <a:t>和</a:t>
            </a:r>
            <a:r>
              <a:rPr lang="en-US" altLang="zh-CN" sz="4400" dirty="0" smtClean="0"/>
              <a:t>CV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143108" y="2714620"/>
            <a:ext cx="46838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Thanks a lot</a:t>
            </a:r>
            <a:endParaRPr lang="zh-CN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Hm</a:t>
            </a:r>
            <a:r>
              <a:rPr lang="zh-CN" altLang="en-US" dirty="0" smtClean="0"/>
              <a:t>基函数的几个简单例子</a:t>
            </a:r>
            <a:endParaRPr lang="zh-CN" altLang="en-US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74" y="1285860"/>
            <a:ext cx="885333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5.2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本章主要讨论的基函数：</a:t>
            </a:r>
            <a:endParaRPr lang="en-US" altLang="zh-CN" dirty="0" smtClean="0"/>
          </a:p>
          <a:p>
            <a:r>
              <a:rPr lang="en-US" altLang="zh-CN" dirty="0" smtClean="0"/>
              <a:t>Piecewise-polynomial</a:t>
            </a:r>
          </a:p>
          <a:p>
            <a:r>
              <a:rPr lang="en-US" altLang="zh-CN" dirty="0" err="1" smtClean="0"/>
              <a:t>Spline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285992"/>
            <a:ext cx="8334412" cy="629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85720" y="1714488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定义三个基函数：</a:t>
            </a:r>
            <a:endParaRPr lang="zh-CN" alt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714752"/>
            <a:ext cx="4377578" cy="566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5143512"/>
            <a:ext cx="128588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785786" y="514351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得到：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786182" y="507207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（左上图的模型）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添加三个基函数</a:t>
            </a: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357430"/>
            <a:ext cx="5965073" cy="55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57224" y="3214686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得到分段常数函数，如右上图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3116"/>
            <a:ext cx="244675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928934"/>
            <a:ext cx="3786214" cy="53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71472" y="1071546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分段连续线性：</a:t>
            </a:r>
            <a:r>
              <a:rPr lang="zh-CN" altLang="en-US" dirty="0" smtClean="0">
                <a:sym typeface="Wingdings" pitchFamily="2" charset="2"/>
              </a:rPr>
              <a:t>（左下图）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4000504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两个约束，四个自由度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4348" y="4786322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结合约束的基函数：</a:t>
            </a:r>
            <a:endParaRPr lang="zh-CN" alt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3" y="5429264"/>
            <a:ext cx="7511195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60176"/>
            <a:ext cx="8572560" cy="6095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257</Words>
  <Application>Microsoft Office PowerPoint</Application>
  <PresentationFormat>全屏显示(4:3)</PresentationFormat>
  <Paragraphs>55</Paragraphs>
  <Slides>26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27" baseType="lpstr">
      <vt:lpstr>Office 主题</vt:lpstr>
      <vt:lpstr>The Elements of Statistical Learning  Chapter 5: Basis Expansion and Regularization  唐明宇 </vt:lpstr>
      <vt:lpstr>本章的核心思想</vt:lpstr>
      <vt:lpstr>Hm基函数的几个简单例子</vt:lpstr>
      <vt:lpstr>5.2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Natural Cubic Spline</vt:lpstr>
      <vt:lpstr>幻灯片 13</vt:lpstr>
      <vt:lpstr>幻灯片 14</vt:lpstr>
      <vt:lpstr>幻灯片 15</vt:lpstr>
      <vt:lpstr>Smoothing Splines</vt:lpstr>
      <vt:lpstr>Smoothing Splines</vt:lpstr>
      <vt:lpstr>幻灯片 18</vt:lpstr>
      <vt:lpstr>幻灯片 19</vt:lpstr>
      <vt:lpstr>幻灯片 20</vt:lpstr>
      <vt:lpstr>幻灯片 21</vt:lpstr>
      <vt:lpstr>5.5 Smoothing Parameters</vt:lpstr>
      <vt:lpstr>The Bias-Variance Tradeoff</vt:lpstr>
      <vt:lpstr>幻灯片 24</vt:lpstr>
      <vt:lpstr>幻灯片 25</vt:lpstr>
      <vt:lpstr>幻灯片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Elements of Statistical Learning  Chapter 5: Basis Expansion and Regularization  唐明宇 </dc:title>
  <cp:lastModifiedBy>Administrator</cp:lastModifiedBy>
  <cp:revision>29</cp:revision>
  <dcterms:modified xsi:type="dcterms:W3CDTF">2010-03-25T07:05:52Z</dcterms:modified>
</cp:coreProperties>
</file>